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4" r:id="rId2"/>
    <p:sldId id="297" r:id="rId3"/>
    <p:sldId id="29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DE65403-F8FE-4C3F-871A-77E50BD45D6A}">
          <p14:sldIdLst>
            <p14:sldId id="264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4760"/>
    <a:srgbClr val="002060"/>
    <a:srgbClr val="DEAA56"/>
    <a:srgbClr val="D19129"/>
    <a:srgbClr val="DF9E35"/>
    <a:srgbClr val="E4AE56"/>
    <a:srgbClr val="364760"/>
    <a:srgbClr val="00A7E2"/>
    <a:srgbClr val="28BDF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EF551-3AA0-4A09-BEBC-2F5B08E92032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59C38-6769-4F44-8B2D-70C62FB831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4376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B42D5-007E-4688-B8A8-4E85E1A8692A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08593-8394-4DA5-8B10-9C125B8F7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6364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08593-8394-4DA5-8B10-9C125B8F7E0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53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08593-8394-4DA5-8B10-9C125B8F7E0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70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08593-8394-4DA5-8B10-9C125B8F7E0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4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76287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8395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5803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96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8569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2920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5872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64401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4627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9402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408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19AB3-2FC4-4DBD-A803-CAE70F3F3D10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5FB7A-9F40-441C-93DE-F7F80BCD1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1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1999" cy="1095233"/>
          </a:xfrm>
          <a:prstGeom prst="rect">
            <a:avLst/>
          </a:prstGeom>
          <a:solidFill>
            <a:srgbClr val="374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 fontAlgn="base"/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97969" y="122751"/>
            <a:ext cx="38967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ase"/>
            <a:r>
              <a:rPr lang="ar-SA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أبرز تعديلات وزارة التجارة</a:t>
            </a:r>
            <a:endParaRPr lang="en-US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873817" y="819624"/>
            <a:ext cx="814251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42074" y="820716"/>
            <a:ext cx="647548" cy="0"/>
          </a:xfrm>
          <a:prstGeom prst="line">
            <a:avLst/>
          </a:prstGeom>
          <a:ln w="38100">
            <a:solidFill>
              <a:srgbClr val="E4AE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326" y="157997"/>
            <a:ext cx="895525" cy="89552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676335" y="348077"/>
            <a:ext cx="30973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 fontAlgn="base"/>
            <a:r>
              <a:rPr lang="ar-SA" sz="2000" b="1" dirty="0">
                <a:solidFill>
                  <a:srgbClr val="E4AE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أبرز تعديلات اللائحة </a:t>
            </a:r>
            <a:r>
              <a:rPr lang="ar-SA" sz="2000" b="1" dirty="0" smtClean="0">
                <a:solidFill>
                  <a:srgbClr val="E4AE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التنفيذية</a:t>
            </a:r>
            <a:r>
              <a:rPr lang="en-US" sz="2000" b="1" dirty="0" smtClean="0">
                <a:solidFill>
                  <a:srgbClr val="E4AE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… </a:t>
            </a:r>
            <a:endParaRPr lang="ar-SA" sz="2000" b="1" dirty="0">
              <a:solidFill>
                <a:srgbClr val="E4AE5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21" y="79570"/>
            <a:ext cx="104067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6000" b="1" dirty="0">
                <a:solidFill>
                  <a:schemeClr val="bg1"/>
                </a:solidFill>
              </a:rPr>
              <a:t>01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22374" y="1401599"/>
            <a:ext cx="11050281" cy="4284684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rtl="1" fontAlgn="ctr">
              <a:lnSpc>
                <a:spcPct val="120000"/>
              </a:lnSpc>
              <a:spcAft>
                <a:spcPts val="1000"/>
              </a:spcAft>
            </a:pPr>
            <a:r>
              <a:rPr lang="ar-SA" sz="2400" b="1" dirty="0" smtClean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بناءً على قرار مجلس الوزراء رقم (384) وتاريخ 28/8/1436هـ والخاص بتحديد النطاق الإشرافي لوزارة التجارة على الهيئة , والذي نص في فقرته الاولى , أن تقوم الوزارة  بمراجعة اللوائح المتعلقة بنظام الهيئة بعد اقرارها من الجمعية العمومية والتأكد من مطابقتها لأحكامه وطلب تعديلها إذا تضمنت أحكاماً لاتتفق مع أحكام النظام وغاياته , وإذا لم تٌعدل وفقاً لذلك فتتخذ الوزارة مايلزم نظاماً .</a:t>
            </a:r>
          </a:p>
          <a:p>
            <a:pPr lvl="0" algn="just" rtl="1" fontAlgn="ctr">
              <a:lnSpc>
                <a:spcPct val="120000"/>
              </a:lnSpc>
              <a:spcAft>
                <a:spcPts val="1000"/>
              </a:spcAft>
            </a:pPr>
            <a:r>
              <a:rPr lang="ar-SA" sz="2400" b="1" dirty="0" smtClean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 وإنفاذاً لقرار مجلس الوزراء المشار إليه أعلاه , قامت الهيئة بتزويد الوزارة باللائحة التنفيذية المعتمدة من الجمعية </a:t>
            </a:r>
            <a:r>
              <a:rPr lang="ar-SA" sz="2400" b="1" dirty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العمومية</a:t>
            </a:r>
            <a:r>
              <a:rPr lang="ar-SA" sz="2400" b="1" dirty="0" smtClean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 في </a:t>
            </a:r>
            <a:r>
              <a:rPr lang="ar-SA" sz="2400" b="1" dirty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إ</a:t>
            </a:r>
            <a:r>
              <a:rPr lang="ar-SA" sz="2400" b="1" dirty="0" smtClean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جتماعها الثاني عشر , حيث طالبت الوزارة  بإضافة بعض التعديلات على اللائحة لتتماشى مع  نظام الهيئة و قرار مجلس الوزراء الخاص بتحديد النطاق الإشرافي للوزارة , كذك لتمماشى مع نظام مزالة المهن الهندسية </a:t>
            </a:r>
            <a:r>
              <a:rPr lang="ar-SA" sz="2400" b="1" dirty="0" smtClean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والصادر </a:t>
            </a:r>
            <a:r>
              <a:rPr lang="ar-SA" sz="2400" b="1" dirty="0" smtClean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مؤخراً , حيث تمثلت ابرز التعديلات </a:t>
            </a:r>
            <a:r>
              <a:rPr lang="ar-YE" sz="2400" b="1" dirty="0" smtClean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على </a:t>
            </a:r>
            <a:r>
              <a:rPr lang="ar-YE" sz="2400" b="1" dirty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النحو </a:t>
            </a:r>
            <a:r>
              <a:rPr lang="ar-YE" sz="2400" b="1" dirty="0" smtClean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الآتي</a:t>
            </a:r>
            <a:r>
              <a:rPr lang="ar-SA" sz="2400" b="1" dirty="0" smtClean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 </a:t>
            </a:r>
            <a:r>
              <a:rPr lang="ar-YE" sz="2400" b="1" dirty="0" smtClean="0">
                <a:solidFill>
                  <a:srgbClr val="DF9E35"/>
                </a:solidFill>
                <a:latin typeface="AXtManal" panose="00000400000000000000" pitchFamily="2" charset="2"/>
                <a:ea typeface="Calibri" panose="020F0502020204030204" pitchFamily="34" charset="0"/>
              </a:rPr>
              <a:t>:</a:t>
            </a:r>
            <a:endParaRPr lang="ar-YE" sz="2400" b="1" dirty="0">
              <a:solidFill>
                <a:srgbClr val="DF9E35"/>
              </a:solidFill>
              <a:latin typeface="AXtManal" panose="00000400000000000000" pitchFamily="2" charset="2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203922"/>
      </p:ext>
    </p:extLst>
  </p:cSld>
  <p:clrMapOvr>
    <a:masterClrMapping/>
  </p:clrMapOvr>
  <p:transition spd="slow" advTm="3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4" grpId="0"/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1999" cy="1095233"/>
          </a:xfrm>
          <a:prstGeom prst="rect">
            <a:avLst/>
          </a:prstGeom>
          <a:solidFill>
            <a:srgbClr val="374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 fontAlgn="base"/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97969" y="122751"/>
            <a:ext cx="38967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ase"/>
            <a:r>
              <a:rPr lang="ar-SA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أبرز تعديلات وزارة التجارة</a:t>
            </a:r>
            <a:endParaRPr lang="en-US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873817" y="819624"/>
            <a:ext cx="814251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42074" y="820716"/>
            <a:ext cx="647548" cy="0"/>
          </a:xfrm>
          <a:prstGeom prst="line">
            <a:avLst/>
          </a:prstGeom>
          <a:ln w="38100">
            <a:solidFill>
              <a:srgbClr val="E4AE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326" y="157997"/>
            <a:ext cx="895525" cy="89552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932816" y="348077"/>
            <a:ext cx="28408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 fontAlgn="base"/>
            <a:r>
              <a:rPr lang="ar-SA" sz="2000" b="1" dirty="0">
                <a:solidFill>
                  <a:srgbClr val="E4AE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أبرز تعديلات اللائحة </a:t>
            </a:r>
            <a:r>
              <a:rPr lang="ar-SA" sz="2000" b="1" dirty="0" smtClean="0">
                <a:solidFill>
                  <a:srgbClr val="E4AE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التنفيذية</a:t>
            </a:r>
            <a:r>
              <a:rPr lang="en-US" sz="2000" b="1" dirty="0" smtClean="0">
                <a:solidFill>
                  <a:srgbClr val="E4AE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ar-SA" sz="2000" b="1" dirty="0">
              <a:solidFill>
                <a:srgbClr val="E4AE5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21" y="79570"/>
            <a:ext cx="104067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6000" b="1" dirty="0">
                <a:solidFill>
                  <a:schemeClr val="bg1"/>
                </a:solidFill>
              </a:rPr>
              <a:t>01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42074" y="3256464"/>
            <a:ext cx="10550570" cy="1019518"/>
          </a:xfrm>
          <a:prstGeom prst="rect">
            <a:avLst/>
          </a:prstGeom>
          <a:noFill/>
          <a:ln w="57150">
            <a:solidFill>
              <a:srgbClr val="374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rtl="1" fontAlgn="ctr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ar-SA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اضافة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 حصص </a:t>
            </a:r>
            <a:r>
              <a:rPr lang="ar-YE" sz="2400" b="1" dirty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الفئات 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الخاصة</a:t>
            </a:r>
            <a:r>
              <a:rPr lang="ar-SA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 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بتشكيل </a:t>
            </a:r>
            <a:r>
              <a:rPr lang="ar-YE" sz="2400" b="1" dirty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مجلس الإدارة ، حسب الجدول 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التالي</a:t>
            </a:r>
            <a:r>
              <a:rPr lang="ar-SA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 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:</a:t>
            </a:r>
            <a:endParaRPr lang="ar-YE" sz="2400" b="1" dirty="0">
              <a:solidFill>
                <a:srgbClr val="243145"/>
              </a:solidFill>
              <a:latin typeface="AXtManal" panose="00000400000000000000" pitchFamily="2" charset="2"/>
              <a:ea typeface="Calibri" panose="020F0502020204030204" pitchFamily="34" charset="0"/>
              <a:cs typeface="Simplified Arabic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523458"/>
              </p:ext>
            </p:extLst>
          </p:nvPr>
        </p:nvGraphicFramePr>
        <p:xfrm>
          <a:off x="942076" y="4596208"/>
          <a:ext cx="10550568" cy="99009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1224"/>
                <a:gridCol w="1747522"/>
                <a:gridCol w="2174973"/>
                <a:gridCol w="1697232"/>
                <a:gridCol w="3409617"/>
              </a:tblGrid>
              <a:tr h="542048">
                <a:tc>
                  <a:txBody>
                    <a:bodyPr/>
                    <a:lstStyle/>
                    <a:p>
                      <a:pPr algn="ctr"/>
                      <a:r>
                        <a:rPr lang="ar-SA" sz="1400" dirty="0" smtClean="0">
                          <a:solidFill>
                            <a:schemeClr val="bg1"/>
                          </a:solidFill>
                        </a:rPr>
                        <a:t>القطاع الخاص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747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 smtClean="0">
                          <a:solidFill>
                            <a:schemeClr val="bg1"/>
                          </a:solidFill>
                        </a:rPr>
                        <a:t>القطاع العام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747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 smtClean="0">
                          <a:solidFill>
                            <a:schemeClr val="bg1"/>
                          </a:solidFill>
                        </a:rPr>
                        <a:t>أعضاء هيئة التدريس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747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 smtClean="0">
                          <a:solidFill>
                            <a:schemeClr val="bg1"/>
                          </a:solidFill>
                        </a:rPr>
                        <a:t>المكاتب الهندسية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747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 smtClean="0">
                          <a:solidFill>
                            <a:schemeClr val="bg1"/>
                          </a:solidFill>
                        </a:rPr>
                        <a:t>الفئة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74760"/>
                    </a:solidFill>
                  </a:tcPr>
                </a:tc>
              </a:tr>
              <a:tr h="448045"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4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2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1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3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 smtClean="0"/>
                        <a:t>المقاعد</a:t>
                      </a:r>
                      <a:r>
                        <a:rPr lang="ar-SA" sz="1600" b="1" baseline="0" dirty="0" smtClean="0"/>
                        <a:t> المخصصة لكل فئة </a:t>
                      </a:r>
                      <a:endParaRPr lang="en-US" sz="16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942074" y="1498800"/>
            <a:ext cx="10550570" cy="1450513"/>
          </a:xfrm>
          <a:prstGeom prst="rect">
            <a:avLst/>
          </a:prstGeom>
          <a:noFill/>
          <a:ln w="57150">
            <a:solidFill>
              <a:srgbClr val="374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rtl="1" fontAlgn="ctr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تعديلات </a:t>
            </a:r>
            <a:r>
              <a:rPr lang="ar-YE" sz="2400" b="1" dirty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عامة </a:t>
            </a:r>
            <a:r>
              <a:rPr lang="ar-SA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على 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اللائحة </a:t>
            </a:r>
            <a:r>
              <a:rPr lang="ar-YE" sz="2400" b="1" dirty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التنفيذية تشمل الصياغة والتنسيق وتصحيح بعض الأخطاء اللغوية بما يتوافق 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مع </a:t>
            </a:r>
            <a:r>
              <a:rPr lang="ar-YE" sz="2400" b="1" dirty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نظام الهيئة السعودية 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للمهندسين</a:t>
            </a:r>
            <a:r>
              <a:rPr lang="ar-SA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 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وقرار </a:t>
            </a:r>
            <a:r>
              <a:rPr lang="ar-YE" sz="2400" b="1" dirty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مجلس الوزراء رقم 384 وتاريخ 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1436/8/28هـ</a:t>
            </a:r>
            <a:r>
              <a:rPr lang="ar-SA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, </a:t>
            </a:r>
            <a:r>
              <a:rPr lang="ar-YE" sz="2400" b="1" dirty="0" smtClean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والمتمثل </a:t>
            </a:r>
            <a:r>
              <a:rPr lang="ar-YE" sz="2400" b="1" dirty="0">
                <a:solidFill>
                  <a:srgbClr val="243145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بتحديد النطاق الاشرافي لوزارة التجارة والاستثمار على الهيئة السعودية للمهندسين.</a:t>
            </a:r>
          </a:p>
        </p:txBody>
      </p:sp>
    </p:spTree>
    <p:extLst>
      <p:ext uri="{BB962C8B-B14F-4D97-AF65-F5344CB8AC3E}">
        <p14:creationId xmlns:p14="http://schemas.microsoft.com/office/powerpoint/2010/main" val="2432430956"/>
      </p:ext>
    </p:extLst>
  </p:cSld>
  <p:clrMapOvr>
    <a:masterClrMapping/>
  </p:clrMapOvr>
  <p:transition spd="slow" advTm="3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4" grpId="0"/>
      <p:bldP spid="68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1999" cy="1095233"/>
          </a:xfrm>
          <a:prstGeom prst="rect">
            <a:avLst/>
          </a:prstGeom>
          <a:solidFill>
            <a:srgbClr val="374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 fontAlgn="base"/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97969" y="122751"/>
            <a:ext cx="38967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ase"/>
            <a:r>
              <a:rPr lang="ar-SA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أبرز تعديلات وزارة التجارة</a:t>
            </a:r>
            <a:endParaRPr lang="en-US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873817" y="819624"/>
            <a:ext cx="814251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42074" y="820716"/>
            <a:ext cx="647548" cy="0"/>
          </a:xfrm>
          <a:prstGeom prst="line">
            <a:avLst/>
          </a:prstGeom>
          <a:ln w="38100">
            <a:solidFill>
              <a:srgbClr val="E4AE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326" y="157997"/>
            <a:ext cx="895525" cy="89552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932816" y="348077"/>
            <a:ext cx="28408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 fontAlgn="base"/>
            <a:r>
              <a:rPr lang="ar-SA" sz="2000" b="1" dirty="0">
                <a:solidFill>
                  <a:srgbClr val="E4AE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أبرز تعديلات اللائحة التنفيذية</a:t>
            </a:r>
            <a:r>
              <a:rPr lang="en-US" sz="2000" b="1" dirty="0">
                <a:solidFill>
                  <a:srgbClr val="E4AE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ar-SA" sz="2000" b="1" dirty="0">
              <a:solidFill>
                <a:srgbClr val="E4AE5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21" y="79570"/>
            <a:ext cx="104067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6000" b="1" dirty="0">
                <a:solidFill>
                  <a:schemeClr val="bg1"/>
                </a:solidFill>
              </a:rPr>
              <a:t>01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9756" y="1605527"/>
            <a:ext cx="11030438" cy="3476358"/>
          </a:xfrm>
          <a:prstGeom prst="rect">
            <a:avLst/>
          </a:prstGeom>
          <a:noFill/>
          <a:ln w="57150">
            <a:solidFill>
              <a:srgbClr val="374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lvl="0" indent="-342900" algn="just" rtl="1" fontAlgn="ctr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ar-YE" sz="2400" b="1" dirty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أن يكون الإشراف على انتخابات مجلس الإدارة بشكل كامل </a:t>
            </a:r>
            <a:r>
              <a:rPr lang="ar-YE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من </a:t>
            </a:r>
            <a:r>
              <a:rPr lang="ar-YE" sz="2400" b="1" dirty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خلال لجنة مكوّنة من ثلاثة أعضاء يشكّلها وزير التجارة بخلاف ماكان في السابق أن </a:t>
            </a:r>
            <a:r>
              <a:rPr lang="ar-YE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اللجنة</a:t>
            </a:r>
            <a:r>
              <a:rPr lang="en-US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 </a:t>
            </a:r>
            <a:r>
              <a:rPr lang="ar-YE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تشكلها </a:t>
            </a:r>
            <a:r>
              <a:rPr lang="ar-YE" sz="2400" b="1" dirty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الجمعية العمومية وبعضوية خمسة من الأعضاء الأساسيين للهيئة</a:t>
            </a:r>
            <a:r>
              <a:rPr lang="ar-YE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.</a:t>
            </a:r>
            <a:endParaRPr lang="ar-YE" sz="2400" b="1" dirty="0">
              <a:solidFill>
                <a:srgbClr val="374760"/>
              </a:solidFill>
              <a:latin typeface="AXtManal" panose="00000400000000000000" pitchFamily="2" charset="2"/>
              <a:ea typeface="Calibri" panose="020F0502020204030204" pitchFamily="34" charset="0"/>
              <a:cs typeface="Simplified Arabic"/>
            </a:endParaRPr>
          </a:p>
          <a:p>
            <a:pPr marL="342900" lvl="0" indent="-342900" algn="just" rtl="1" fontAlgn="ctr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ar-SA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يكون أ</a:t>
            </a:r>
            <a:r>
              <a:rPr lang="ar-YE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سلوب </a:t>
            </a:r>
            <a:r>
              <a:rPr lang="ar-YE" sz="2400" b="1" dirty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الانتخابات من خلال صناديق الاقتراع وللجنة الحق في استخدام التقنية الحديثة كوسيلة مساعدة في العملية </a:t>
            </a:r>
            <a:r>
              <a:rPr lang="ar-YE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الانتخابية</a:t>
            </a:r>
            <a:r>
              <a:rPr lang="ar-SA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 </a:t>
            </a:r>
            <a:r>
              <a:rPr lang="ar-YE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.</a:t>
            </a:r>
            <a:endParaRPr lang="ar-YE" sz="2400" b="1" dirty="0">
              <a:solidFill>
                <a:srgbClr val="374760"/>
              </a:solidFill>
              <a:latin typeface="AXtManal" panose="00000400000000000000" pitchFamily="2" charset="2"/>
              <a:ea typeface="Calibri" panose="020F0502020204030204" pitchFamily="34" charset="0"/>
              <a:cs typeface="Simplified Arabic"/>
            </a:endParaRPr>
          </a:p>
          <a:p>
            <a:pPr marL="342900" lvl="0" indent="-342900" algn="just" rtl="1" fontAlgn="ctr">
              <a:lnSpc>
                <a:spcPct val="120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ar-SA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حذف المواد التي تتعارض مع نظام مزاولة المهنة الصادر بالمرسوم الملكي رقم م/36 , وتاريخ 1438/4/19ه , والمبنى على قرار مجلس الوزراء رقم 223 </a:t>
            </a:r>
            <a:r>
              <a:rPr lang="ar-SA" sz="2400" b="1" dirty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وتاريخ </a:t>
            </a:r>
            <a:r>
              <a:rPr lang="ar-SA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1438/4/18ه </a:t>
            </a:r>
            <a:r>
              <a:rPr lang="ar-YE" sz="2400" b="1" dirty="0" smtClean="0">
                <a:solidFill>
                  <a:srgbClr val="374760"/>
                </a:solidFill>
                <a:latin typeface="AXtManal" panose="00000400000000000000" pitchFamily="2" charset="2"/>
                <a:ea typeface="Calibri" panose="020F0502020204030204" pitchFamily="34" charset="0"/>
                <a:cs typeface="Simplified Arabic"/>
              </a:rPr>
              <a:t>.</a:t>
            </a:r>
            <a:endParaRPr lang="ar-YE" sz="2400" b="1" dirty="0">
              <a:solidFill>
                <a:srgbClr val="374760"/>
              </a:solidFill>
              <a:latin typeface="AXtManal" panose="00000400000000000000" pitchFamily="2" charset="2"/>
              <a:ea typeface="Calibri" panose="020F0502020204030204" pitchFamily="34" charset="0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494100681"/>
      </p:ext>
    </p:extLst>
  </p:cSld>
  <p:clrMapOvr>
    <a:masterClrMapping/>
  </p:clrMapOvr>
  <p:transition spd="slow" advTm="3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4" grpId="0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312</Words>
  <Application>Microsoft Office PowerPoint</Application>
  <PresentationFormat>Widescreen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AXtManal</vt:lpstr>
      <vt:lpstr>Calibri</vt:lpstr>
      <vt:lpstr>Calibri Light</vt:lpstr>
      <vt:lpstr>Simplified Arabic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 Afify</dc:creator>
  <cp:keywords>Select Classification Category</cp:keywords>
  <cp:lastModifiedBy>Mohammad E. Alonazi</cp:lastModifiedBy>
  <cp:revision>512</cp:revision>
  <dcterms:created xsi:type="dcterms:W3CDTF">2013-04-13T07:42:34Z</dcterms:created>
  <dcterms:modified xsi:type="dcterms:W3CDTF">2017-03-21T08:23:08Z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6b454340-ac8d-44b0-8741-2c2c8ac2b59a</vt:lpwstr>
  </property>
  <property fmtid="{D5CDD505-2E9C-101B-9397-08002B2CF9AE}" pid="3" name="Editor">
    <vt:lpwstr>bagawijj</vt:lpwstr>
  </property>
  <property fmtid="{D5CDD505-2E9C-101B-9397-08002B2CF9AE}" pid="4" name="Last Modification date">
    <vt:lpwstr>2017-03-12</vt:lpwstr>
  </property>
  <property fmtid="{D5CDD505-2E9C-101B-9397-08002B2CF9AE}" pid="5" name="Last Modification time">
    <vt:lpwstr>11:32:19 AM</vt:lpwstr>
  </property>
</Properties>
</file>