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71" r:id="rId2"/>
    <p:sldId id="373" r:id="rId3"/>
    <p:sldId id="28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BDF0"/>
    <a:srgbClr val="EE751C"/>
    <a:srgbClr val="135EAB"/>
    <a:srgbClr val="454C7B"/>
    <a:srgbClr val="FFFFFF"/>
    <a:srgbClr val="26B0E1"/>
    <a:srgbClr val="00A7E2"/>
    <a:srgbClr val="4A966F"/>
    <a:srgbClr val="3DB448"/>
    <a:srgbClr val="FAAE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EF551-3AA0-4A09-BEBC-2F5B08E92032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959C38-6769-4F44-8B2D-70C62FB831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743767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B42D5-007E-4688-B8A8-4E85E1A8692A}" type="datetimeFigureOut">
              <a:rPr lang="en-US" smtClean="0"/>
              <a:t>3/6/2018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08593-8394-4DA5-8B10-9C125B8F7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763644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038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708593-8394-4DA5-8B10-9C125B8F7E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5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9D90-EBB7-4D75-948B-B2F9051A0299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67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B3E7D-5C67-47CD-9636-92BF131C8212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8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A81E-10AF-4808-9BF8-A4581D4C7008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58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3CCC-F114-4283-8925-B9C7A6BE8D16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9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690F3-11A7-4D50-BA7D-81AB500C5E95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85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5C32A-A960-470D-A304-C79137861E75}" type="datetime1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2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D4114-14F7-4AA4-BFB7-54163EE0A2D9}" type="datetime1">
              <a:rPr lang="en-US" smtClean="0"/>
              <a:t>3/6/2018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58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845B8A-5FEB-4DD0-9D78-C6F6A11A02B6}" type="datetime1">
              <a:rPr lang="en-US" smtClean="0"/>
              <a:t>3/6/2018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6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5EDCD-0F05-40C2-8BF5-D9CA70DDAF81}" type="datetime1">
              <a:rPr lang="en-US" smtClean="0"/>
              <a:t>3/6/2018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4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AD51B-18BB-45AE-9660-043FA6B59576}" type="datetime1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39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EDE32-290C-4471-97B3-931FCE65ADE4}" type="datetime1">
              <a:rPr lang="en-US" smtClean="0"/>
              <a:t>3/6/2018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B53BB-F587-4075-B542-D39EE147AC9C}" type="datetime1">
              <a:rPr lang="en-US" smtClean="0"/>
              <a:t>3/6/2018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75FB7A-9F40-441C-93DE-F7F80BCD1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713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&#1575;&#1604;&#1575;&#1574;&#1581;&#1577;%20&#1575;&#1604;&#1578;&#1606;&#1592;&#1610;&#1605;&#1610;&#1577;%20&#1604;&#1593;&#1605;&#1604;%20&#1575;&#1604;&#1605;&#1585;&#1575;&#1580;&#1593;%20&#1575;&#1604;&#1583;&#1575;&#1582;&#1604;&#1610;%20.pd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 Rights Are Reserved © Saudi Council of Engineers 2014</a:t>
            </a:r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 rot="20434613">
            <a:off x="2108886" y="1307501"/>
            <a:ext cx="7974227" cy="2910016"/>
            <a:chOff x="641572" y="1074766"/>
            <a:chExt cx="1663663" cy="1671586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993633">
              <a:off x="641572" y="1074766"/>
              <a:ext cx="1663663" cy="1671586"/>
            </a:xfrm>
            <a:prstGeom prst="rect">
              <a:avLst/>
            </a:prstGeom>
          </p:spPr>
        </p:pic>
        <p:sp>
          <p:nvSpPr>
            <p:cNvPr id="8" name="Rectangle 7"/>
            <p:cNvSpPr/>
            <p:nvPr/>
          </p:nvSpPr>
          <p:spPr>
            <a:xfrm rot="940508">
              <a:off x="800456" y="1374022"/>
              <a:ext cx="1258176" cy="10077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ar-SA" sz="3600" b="1" dirty="0" smtClean="0">
                  <a:solidFill>
                    <a:schemeClr val="bg1"/>
                  </a:solidFill>
                </a:rPr>
                <a:t>تم اعتماد </a:t>
              </a:r>
              <a:r>
                <a:rPr lang="ar-SA" sz="3600" b="1" dirty="0" smtClean="0">
                  <a:solidFill>
                    <a:schemeClr val="bg1"/>
                  </a:solidFill>
                  <a:hlinkClick r:id="rId3" action="ppaction://hlinkfile"/>
                </a:rPr>
                <a:t>إجراءات ومعايير </a:t>
              </a:r>
              <a:r>
                <a:rPr lang="ar-SA" sz="3600" b="1" dirty="0" smtClean="0">
                  <a:solidFill>
                    <a:schemeClr val="bg1"/>
                  </a:solidFill>
                </a:rPr>
                <a:t>تعيين مراقب الحسابات الخارجي</a:t>
              </a:r>
            </a:p>
            <a:p>
              <a:pPr algn="ctr"/>
              <a:r>
                <a:rPr lang="ar-SA" sz="3600" b="1" dirty="0" smtClean="0">
                  <a:solidFill>
                    <a:schemeClr val="bg1"/>
                  </a:solidFill>
                </a:rPr>
                <a:t>من قبل مجلس الادارة</a:t>
              </a:r>
              <a:endParaRPr lang="en-US" sz="3600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 flipH="1">
            <a:off x="0" y="0"/>
            <a:ext cx="12192000" cy="7114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3200" b="1" dirty="0" smtClean="0"/>
              <a:t>إجراءات ومعايير تعيين مراقب الحسابات الخارجي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49588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>
            <a:spLocks/>
          </p:cNvSpPr>
          <p:nvPr/>
        </p:nvSpPr>
        <p:spPr bwMode="auto">
          <a:xfrm rot="3825717" flipH="1" flipV="1">
            <a:off x="6991968" y="854286"/>
            <a:ext cx="1463668" cy="1696652"/>
          </a:xfrm>
          <a:custGeom>
            <a:avLst/>
            <a:gdLst>
              <a:gd name="T0" fmla="*/ 2147483647 w 680"/>
              <a:gd name="T1" fmla="*/ 2147483647 h 605"/>
              <a:gd name="T2" fmla="*/ 2147483647 w 680"/>
              <a:gd name="T3" fmla="*/ 2147483647 h 605"/>
              <a:gd name="T4" fmla="*/ 0 w 680"/>
              <a:gd name="T5" fmla="*/ 2147483647 h 605"/>
              <a:gd name="T6" fmla="*/ 0 w 680"/>
              <a:gd name="T7" fmla="*/ 2147483647 h 605"/>
              <a:gd name="T8" fmla="*/ 2147483647 w 680"/>
              <a:gd name="T9" fmla="*/ 2147483647 h 605"/>
              <a:gd name="T10" fmla="*/ 2147483647 w 680"/>
              <a:gd name="T11" fmla="*/ 2147483647 h 605"/>
              <a:gd name="T12" fmla="*/ 2147483647 w 680"/>
              <a:gd name="T13" fmla="*/ 2147483647 h 605"/>
              <a:gd name="T14" fmla="*/ 2147483647 w 680"/>
              <a:gd name="T15" fmla="*/ 2147483647 h 605"/>
              <a:gd name="T16" fmla="*/ 2147483647 w 680"/>
              <a:gd name="T17" fmla="*/ 2147483647 h 605"/>
              <a:gd name="T18" fmla="*/ 2147483647 w 680"/>
              <a:gd name="T19" fmla="*/ 2147483647 h 605"/>
              <a:gd name="T20" fmla="*/ 2147483647 w 680"/>
              <a:gd name="T21" fmla="*/ 2147483647 h 605"/>
              <a:gd name="T22" fmla="*/ 2147483647 w 680"/>
              <a:gd name="T23" fmla="*/ 2147483647 h 605"/>
              <a:gd name="T24" fmla="*/ 2147483647 w 680"/>
              <a:gd name="T25" fmla="*/ 2147483647 h 605"/>
              <a:gd name="T26" fmla="*/ 2147483647 w 680"/>
              <a:gd name="T27" fmla="*/ 2147483647 h 605"/>
              <a:gd name="T28" fmla="*/ 2147483647 w 680"/>
              <a:gd name="T29" fmla="*/ 2147483647 h 605"/>
              <a:gd name="T30" fmla="*/ 2147483647 w 680"/>
              <a:gd name="T31" fmla="*/ 2147483647 h 605"/>
              <a:gd name="T32" fmla="*/ 2147483647 w 680"/>
              <a:gd name="T33" fmla="*/ 2147483647 h 605"/>
              <a:gd name="T34" fmla="*/ 2147483647 w 680"/>
              <a:gd name="T35" fmla="*/ 2147483647 h 605"/>
              <a:gd name="T36" fmla="*/ 2147483647 w 680"/>
              <a:gd name="T37" fmla="*/ 2147483647 h 605"/>
              <a:gd name="T38" fmla="*/ 2147483647 w 680"/>
              <a:gd name="T39" fmla="*/ 2147483647 h 605"/>
              <a:gd name="T40" fmla="*/ 2147483647 w 680"/>
              <a:gd name="T41" fmla="*/ 2147483647 h 605"/>
              <a:gd name="T42" fmla="*/ 2147483647 w 680"/>
              <a:gd name="T43" fmla="*/ 2147483647 h 605"/>
              <a:gd name="T44" fmla="*/ 2147483647 w 680"/>
              <a:gd name="T45" fmla="*/ 2147483647 h 605"/>
              <a:gd name="T46" fmla="*/ 2147483647 w 680"/>
              <a:gd name="T47" fmla="*/ 2147483647 h 605"/>
              <a:gd name="T48" fmla="*/ 2147483647 w 680"/>
              <a:gd name="T49" fmla="*/ 2147483647 h 605"/>
              <a:gd name="T50" fmla="*/ 2147483647 w 680"/>
              <a:gd name="T51" fmla="*/ 2147483647 h 605"/>
              <a:gd name="T52" fmla="*/ 2147483647 w 680"/>
              <a:gd name="T53" fmla="*/ 2147483647 h 605"/>
              <a:gd name="T54" fmla="*/ 2147483647 w 680"/>
              <a:gd name="T55" fmla="*/ 2147483647 h 605"/>
              <a:gd name="T56" fmla="*/ 2147483647 w 680"/>
              <a:gd name="T57" fmla="*/ 2147483647 h 605"/>
              <a:gd name="T58" fmla="*/ 2147483647 w 680"/>
              <a:gd name="T59" fmla="*/ 2147483647 h 605"/>
              <a:gd name="T60" fmla="*/ 2147483647 w 680"/>
              <a:gd name="T61" fmla="*/ 2147483647 h 605"/>
              <a:gd name="T62" fmla="*/ 2147483647 w 680"/>
              <a:gd name="T63" fmla="*/ 2147483647 h 605"/>
              <a:gd name="T64" fmla="*/ 2147483647 w 680"/>
              <a:gd name="T65" fmla="*/ 2147483647 h 605"/>
              <a:gd name="T66" fmla="*/ 2147483647 w 680"/>
              <a:gd name="T67" fmla="*/ 2147483647 h 605"/>
              <a:gd name="T68" fmla="*/ 2147483647 w 680"/>
              <a:gd name="T69" fmla="*/ 2147483647 h 605"/>
              <a:gd name="T70" fmla="*/ 2147483647 w 680"/>
              <a:gd name="T71" fmla="*/ 2147483647 h 605"/>
              <a:gd name="T72" fmla="*/ 2147483647 w 680"/>
              <a:gd name="T73" fmla="*/ 2147483647 h 605"/>
              <a:gd name="T74" fmla="*/ 2147483647 w 680"/>
              <a:gd name="T75" fmla="*/ 2147483647 h 605"/>
              <a:gd name="T76" fmla="*/ 2147483647 w 680"/>
              <a:gd name="T77" fmla="*/ 2147483647 h 605"/>
              <a:gd name="T78" fmla="*/ 2147483647 w 680"/>
              <a:gd name="T79" fmla="*/ 2147483647 h 605"/>
              <a:gd name="T80" fmla="*/ 2147483647 w 680"/>
              <a:gd name="T81" fmla="*/ 2147483647 h 605"/>
              <a:gd name="T82" fmla="*/ 2147483647 w 680"/>
              <a:gd name="T83" fmla="*/ 2147483647 h 605"/>
              <a:gd name="T84" fmla="*/ 2147483647 w 680"/>
              <a:gd name="T85" fmla="*/ 2147483647 h 605"/>
              <a:gd name="T86" fmla="*/ 2147483647 w 680"/>
              <a:gd name="T87" fmla="*/ 2147483647 h 605"/>
              <a:gd name="T88" fmla="*/ 2147483647 w 680"/>
              <a:gd name="T89" fmla="*/ 2147483647 h 605"/>
              <a:gd name="T90" fmla="*/ 2147483647 w 680"/>
              <a:gd name="T91" fmla="*/ 2147483647 h 605"/>
              <a:gd name="T92" fmla="*/ 2147483647 w 680"/>
              <a:gd name="T93" fmla="*/ 2147483647 h 605"/>
              <a:gd name="T94" fmla="*/ 2147483647 w 680"/>
              <a:gd name="T95" fmla="*/ 2147483647 h 605"/>
              <a:gd name="T96" fmla="*/ 2147483647 w 680"/>
              <a:gd name="T97" fmla="*/ 2147483647 h 605"/>
              <a:gd name="T98" fmla="*/ 2147483647 w 680"/>
              <a:gd name="T99" fmla="*/ 0 h 605"/>
              <a:gd name="T100" fmla="*/ 2147483647 w 680"/>
              <a:gd name="T101" fmla="*/ 0 h 605"/>
              <a:gd name="T102" fmla="*/ 2147483647 w 680"/>
              <a:gd name="T103" fmla="*/ 2147483647 h 60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80"/>
              <a:gd name="T157" fmla="*/ 0 h 605"/>
              <a:gd name="T158" fmla="*/ 680 w 680"/>
              <a:gd name="T159" fmla="*/ 605 h 60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80" h="605">
                <a:moveTo>
                  <a:pt x="1" y="605"/>
                </a:moveTo>
                <a:lnTo>
                  <a:pt x="1" y="588"/>
                </a:lnTo>
                <a:lnTo>
                  <a:pt x="0" y="571"/>
                </a:lnTo>
                <a:lnTo>
                  <a:pt x="0" y="555"/>
                </a:lnTo>
                <a:lnTo>
                  <a:pt x="1" y="539"/>
                </a:lnTo>
                <a:lnTo>
                  <a:pt x="2" y="522"/>
                </a:lnTo>
                <a:lnTo>
                  <a:pt x="3" y="506"/>
                </a:lnTo>
                <a:lnTo>
                  <a:pt x="5" y="490"/>
                </a:lnTo>
                <a:lnTo>
                  <a:pt x="7" y="475"/>
                </a:lnTo>
                <a:lnTo>
                  <a:pt x="10" y="459"/>
                </a:lnTo>
                <a:lnTo>
                  <a:pt x="13" y="444"/>
                </a:lnTo>
                <a:lnTo>
                  <a:pt x="16" y="429"/>
                </a:lnTo>
                <a:lnTo>
                  <a:pt x="20" y="414"/>
                </a:lnTo>
                <a:lnTo>
                  <a:pt x="25" y="400"/>
                </a:lnTo>
                <a:lnTo>
                  <a:pt x="30" y="385"/>
                </a:lnTo>
                <a:lnTo>
                  <a:pt x="35" y="371"/>
                </a:lnTo>
                <a:lnTo>
                  <a:pt x="40" y="357"/>
                </a:lnTo>
                <a:lnTo>
                  <a:pt x="46" y="343"/>
                </a:lnTo>
                <a:lnTo>
                  <a:pt x="52" y="329"/>
                </a:lnTo>
                <a:lnTo>
                  <a:pt x="59" y="316"/>
                </a:lnTo>
                <a:lnTo>
                  <a:pt x="66" y="302"/>
                </a:lnTo>
                <a:lnTo>
                  <a:pt x="81" y="277"/>
                </a:lnTo>
                <a:lnTo>
                  <a:pt x="97" y="252"/>
                </a:lnTo>
                <a:lnTo>
                  <a:pt x="116" y="228"/>
                </a:lnTo>
                <a:lnTo>
                  <a:pt x="135" y="206"/>
                </a:lnTo>
                <a:lnTo>
                  <a:pt x="156" y="183"/>
                </a:lnTo>
                <a:lnTo>
                  <a:pt x="178" y="163"/>
                </a:lnTo>
                <a:lnTo>
                  <a:pt x="201" y="143"/>
                </a:lnTo>
                <a:lnTo>
                  <a:pt x="225" y="125"/>
                </a:lnTo>
                <a:lnTo>
                  <a:pt x="251" y="107"/>
                </a:lnTo>
                <a:lnTo>
                  <a:pt x="278" y="92"/>
                </a:lnTo>
                <a:lnTo>
                  <a:pt x="306" y="76"/>
                </a:lnTo>
                <a:lnTo>
                  <a:pt x="335" y="63"/>
                </a:lnTo>
                <a:lnTo>
                  <a:pt x="365" y="50"/>
                </a:lnTo>
                <a:lnTo>
                  <a:pt x="381" y="44"/>
                </a:lnTo>
                <a:lnTo>
                  <a:pt x="397" y="39"/>
                </a:lnTo>
                <a:lnTo>
                  <a:pt x="413" y="34"/>
                </a:lnTo>
                <a:lnTo>
                  <a:pt x="429" y="29"/>
                </a:lnTo>
                <a:lnTo>
                  <a:pt x="445" y="25"/>
                </a:lnTo>
                <a:lnTo>
                  <a:pt x="462" y="21"/>
                </a:lnTo>
                <a:lnTo>
                  <a:pt x="479" y="17"/>
                </a:lnTo>
                <a:lnTo>
                  <a:pt x="496" y="14"/>
                </a:lnTo>
                <a:lnTo>
                  <a:pt x="513" y="11"/>
                </a:lnTo>
                <a:lnTo>
                  <a:pt x="532" y="8"/>
                </a:lnTo>
                <a:lnTo>
                  <a:pt x="549" y="6"/>
                </a:lnTo>
                <a:lnTo>
                  <a:pt x="567" y="4"/>
                </a:lnTo>
                <a:lnTo>
                  <a:pt x="585" y="3"/>
                </a:lnTo>
                <a:lnTo>
                  <a:pt x="604" y="1"/>
                </a:lnTo>
                <a:lnTo>
                  <a:pt x="623" y="1"/>
                </a:lnTo>
                <a:lnTo>
                  <a:pt x="642" y="0"/>
                </a:lnTo>
                <a:lnTo>
                  <a:pt x="661" y="0"/>
                </a:lnTo>
                <a:lnTo>
                  <a:pt x="680" y="1"/>
                </a:lnTo>
              </a:path>
            </a:pathLst>
          </a:custGeom>
          <a:noFill/>
          <a:ln w="57150">
            <a:solidFill>
              <a:schemeClr val="bg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238" y="6322318"/>
            <a:ext cx="3581871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300" b="1" dirty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rPr>
              <a:t>جميع الحقوق محفوظة. الهيئة السعودية للمهندسين  </a:t>
            </a:r>
            <a:r>
              <a:rPr lang="ar-SA" sz="1300" b="1" dirty="0" smtClean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rPr>
              <a:t>2018</a:t>
            </a:r>
            <a:endParaRPr lang="ar-SA" sz="1300" b="1" dirty="0">
              <a:solidFill>
                <a:schemeClr val="bg1"/>
              </a:solidFill>
              <a:latin typeface="Helvetica Neue W23 for SKY Bd" panose="020B0804020202020204" pitchFamily="34" charset="-78"/>
              <a:cs typeface="+mj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rot="3825717" flipH="1" flipV="1">
            <a:off x="6991968" y="854286"/>
            <a:ext cx="1463668" cy="1696652"/>
          </a:xfrm>
          <a:custGeom>
            <a:avLst/>
            <a:gdLst>
              <a:gd name="T0" fmla="*/ 2147483647 w 680"/>
              <a:gd name="T1" fmla="*/ 2147483647 h 605"/>
              <a:gd name="T2" fmla="*/ 2147483647 w 680"/>
              <a:gd name="T3" fmla="*/ 2147483647 h 605"/>
              <a:gd name="T4" fmla="*/ 0 w 680"/>
              <a:gd name="T5" fmla="*/ 2147483647 h 605"/>
              <a:gd name="T6" fmla="*/ 0 w 680"/>
              <a:gd name="T7" fmla="*/ 2147483647 h 605"/>
              <a:gd name="T8" fmla="*/ 2147483647 w 680"/>
              <a:gd name="T9" fmla="*/ 2147483647 h 605"/>
              <a:gd name="T10" fmla="*/ 2147483647 w 680"/>
              <a:gd name="T11" fmla="*/ 2147483647 h 605"/>
              <a:gd name="T12" fmla="*/ 2147483647 w 680"/>
              <a:gd name="T13" fmla="*/ 2147483647 h 605"/>
              <a:gd name="T14" fmla="*/ 2147483647 w 680"/>
              <a:gd name="T15" fmla="*/ 2147483647 h 605"/>
              <a:gd name="T16" fmla="*/ 2147483647 w 680"/>
              <a:gd name="T17" fmla="*/ 2147483647 h 605"/>
              <a:gd name="T18" fmla="*/ 2147483647 w 680"/>
              <a:gd name="T19" fmla="*/ 2147483647 h 605"/>
              <a:gd name="T20" fmla="*/ 2147483647 w 680"/>
              <a:gd name="T21" fmla="*/ 2147483647 h 605"/>
              <a:gd name="T22" fmla="*/ 2147483647 w 680"/>
              <a:gd name="T23" fmla="*/ 2147483647 h 605"/>
              <a:gd name="T24" fmla="*/ 2147483647 w 680"/>
              <a:gd name="T25" fmla="*/ 2147483647 h 605"/>
              <a:gd name="T26" fmla="*/ 2147483647 w 680"/>
              <a:gd name="T27" fmla="*/ 2147483647 h 605"/>
              <a:gd name="T28" fmla="*/ 2147483647 w 680"/>
              <a:gd name="T29" fmla="*/ 2147483647 h 605"/>
              <a:gd name="T30" fmla="*/ 2147483647 w 680"/>
              <a:gd name="T31" fmla="*/ 2147483647 h 605"/>
              <a:gd name="T32" fmla="*/ 2147483647 w 680"/>
              <a:gd name="T33" fmla="*/ 2147483647 h 605"/>
              <a:gd name="T34" fmla="*/ 2147483647 w 680"/>
              <a:gd name="T35" fmla="*/ 2147483647 h 605"/>
              <a:gd name="T36" fmla="*/ 2147483647 w 680"/>
              <a:gd name="T37" fmla="*/ 2147483647 h 605"/>
              <a:gd name="T38" fmla="*/ 2147483647 w 680"/>
              <a:gd name="T39" fmla="*/ 2147483647 h 605"/>
              <a:gd name="T40" fmla="*/ 2147483647 w 680"/>
              <a:gd name="T41" fmla="*/ 2147483647 h 605"/>
              <a:gd name="T42" fmla="*/ 2147483647 w 680"/>
              <a:gd name="T43" fmla="*/ 2147483647 h 605"/>
              <a:gd name="T44" fmla="*/ 2147483647 w 680"/>
              <a:gd name="T45" fmla="*/ 2147483647 h 605"/>
              <a:gd name="T46" fmla="*/ 2147483647 w 680"/>
              <a:gd name="T47" fmla="*/ 2147483647 h 605"/>
              <a:gd name="T48" fmla="*/ 2147483647 w 680"/>
              <a:gd name="T49" fmla="*/ 2147483647 h 605"/>
              <a:gd name="T50" fmla="*/ 2147483647 w 680"/>
              <a:gd name="T51" fmla="*/ 2147483647 h 605"/>
              <a:gd name="T52" fmla="*/ 2147483647 w 680"/>
              <a:gd name="T53" fmla="*/ 2147483647 h 605"/>
              <a:gd name="T54" fmla="*/ 2147483647 w 680"/>
              <a:gd name="T55" fmla="*/ 2147483647 h 605"/>
              <a:gd name="T56" fmla="*/ 2147483647 w 680"/>
              <a:gd name="T57" fmla="*/ 2147483647 h 605"/>
              <a:gd name="T58" fmla="*/ 2147483647 w 680"/>
              <a:gd name="T59" fmla="*/ 2147483647 h 605"/>
              <a:gd name="T60" fmla="*/ 2147483647 w 680"/>
              <a:gd name="T61" fmla="*/ 2147483647 h 605"/>
              <a:gd name="T62" fmla="*/ 2147483647 w 680"/>
              <a:gd name="T63" fmla="*/ 2147483647 h 605"/>
              <a:gd name="T64" fmla="*/ 2147483647 w 680"/>
              <a:gd name="T65" fmla="*/ 2147483647 h 605"/>
              <a:gd name="T66" fmla="*/ 2147483647 w 680"/>
              <a:gd name="T67" fmla="*/ 2147483647 h 605"/>
              <a:gd name="T68" fmla="*/ 2147483647 w 680"/>
              <a:gd name="T69" fmla="*/ 2147483647 h 605"/>
              <a:gd name="T70" fmla="*/ 2147483647 w 680"/>
              <a:gd name="T71" fmla="*/ 2147483647 h 605"/>
              <a:gd name="T72" fmla="*/ 2147483647 w 680"/>
              <a:gd name="T73" fmla="*/ 2147483647 h 605"/>
              <a:gd name="T74" fmla="*/ 2147483647 w 680"/>
              <a:gd name="T75" fmla="*/ 2147483647 h 605"/>
              <a:gd name="T76" fmla="*/ 2147483647 w 680"/>
              <a:gd name="T77" fmla="*/ 2147483647 h 605"/>
              <a:gd name="T78" fmla="*/ 2147483647 w 680"/>
              <a:gd name="T79" fmla="*/ 2147483647 h 605"/>
              <a:gd name="T80" fmla="*/ 2147483647 w 680"/>
              <a:gd name="T81" fmla="*/ 2147483647 h 605"/>
              <a:gd name="T82" fmla="*/ 2147483647 w 680"/>
              <a:gd name="T83" fmla="*/ 2147483647 h 605"/>
              <a:gd name="T84" fmla="*/ 2147483647 w 680"/>
              <a:gd name="T85" fmla="*/ 2147483647 h 605"/>
              <a:gd name="T86" fmla="*/ 2147483647 w 680"/>
              <a:gd name="T87" fmla="*/ 2147483647 h 605"/>
              <a:gd name="T88" fmla="*/ 2147483647 w 680"/>
              <a:gd name="T89" fmla="*/ 2147483647 h 605"/>
              <a:gd name="T90" fmla="*/ 2147483647 w 680"/>
              <a:gd name="T91" fmla="*/ 2147483647 h 605"/>
              <a:gd name="T92" fmla="*/ 2147483647 w 680"/>
              <a:gd name="T93" fmla="*/ 2147483647 h 605"/>
              <a:gd name="T94" fmla="*/ 2147483647 w 680"/>
              <a:gd name="T95" fmla="*/ 2147483647 h 605"/>
              <a:gd name="T96" fmla="*/ 2147483647 w 680"/>
              <a:gd name="T97" fmla="*/ 2147483647 h 605"/>
              <a:gd name="T98" fmla="*/ 2147483647 w 680"/>
              <a:gd name="T99" fmla="*/ 0 h 605"/>
              <a:gd name="T100" fmla="*/ 2147483647 w 680"/>
              <a:gd name="T101" fmla="*/ 0 h 605"/>
              <a:gd name="T102" fmla="*/ 2147483647 w 680"/>
              <a:gd name="T103" fmla="*/ 2147483647 h 60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w 680"/>
              <a:gd name="T157" fmla="*/ 0 h 605"/>
              <a:gd name="T158" fmla="*/ 680 w 680"/>
              <a:gd name="T159" fmla="*/ 605 h 605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T156" t="T157" r="T158" b="T159"/>
            <a:pathLst>
              <a:path w="680" h="605">
                <a:moveTo>
                  <a:pt x="1" y="605"/>
                </a:moveTo>
                <a:lnTo>
                  <a:pt x="1" y="588"/>
                </a:lnTo>
                <a:lnTo>
                  <a:pt x="0" y="571"/>
                </a:lnTo>
                <a:lnTo>
                  <a:pt x="0" y="555"/>
                </a:lnTo>
                <a:lnTo>
                  <a:pt x="1" y="539"/>
                </a:lnTo>
                <a:lnTo>
                  <a:pt x="2" y="522"/>
                </a:lnTo>
                <a:lnTo>
                  <a:pt x="3" y="506"/>
                </a:lnTo>
                <a:lnTo>
                  <a:pt x="5" y="490"/>
                </a:lnTo>
                <a:lnTo>
                  <a:pt x="7" y="475"/>
                </a:lnTo>
                <a:lnTo>
                  <a:pt x="10" y="459"/>
                </a:lnTo>
                <a:lnTo>
                  <a:pt x="13" y="444"/>
                </a:lnTo>
                <a:lnTo>
                  <a:pt x="16" y="429"/>
                </a:lnTo>
                <a:lnTo>
                  <a:pt x="20" y="414"/>
                </a:lnTo>
                <a:lnTo>
                  <a:pt x="25" y="400"/>
                </a:lnTo>
                <a:lnTo>
                  <a:pt x="30" y="385"/>
                </a:lnTo>
                <a:lnTo>
                  <a:pt x="35" y="371"/>
                </a:lnTo>
                <a:lnTo>
                  <a:pt x="40" y="357"/>
                </a:lnTo>
                <a:lnTo>
                  <a:pt x="46" y="343"/>
                </a:lnTo>
                <a:lnTo>
                  <a:pt x="52" y="329"/>
                </a:lnTo>
                <a:lnTo>
                  <a:pt x="59" y="316"/>
                </a:lnTo>
                <a:lnTo>
                  <a:pt x="66" y="302"/>
                </a:lnTo>
                <a:lnTo>
                  <a:pt x="81" y="277"/>
                </a:lnTo>
                <a:lnTo>
                  <a:pt x="97" y="252"/>
                </a:lnTo>
                <a:lnTo>
                  <a:pt x="116" y="228"/>
                </a:lnTo>
                <a:lnTo>
                  <a:pt x="135" y="206"/>
                </a:lnTo>
                <a:lnTo>
                  <a:pt x="156" y="183"/>
                </a:lnTo>
                <a:lnTo>
                  <a:pt x="178" y="163"/>
                </a:lnTo>
                <a:lnTo>
                  <a:pt x="201" y="143"/>
                </a:lnTo>
                <a:lnTo>
                  <a:pt x="225" y="125"/>
                </a:lnTo>
                <a:lnTo>
                  <a:pt x="251" y="107"/>
                </a:lnTo>
                <a:lnTo>
                  <a:pt x="278" y="92"/>
                </a:lnTo>
                <a:lnTo>
                  <a:pt x="306" y="76"/>
                </a:lnTo>
                <a:lnTo>
                  <a:pt x="335" y="63"/>
                </a:lnTo>
                <a:lnTo>
                  <a:pt x="365" y="50"/>
                </a:lnTo>
                <a:lnTo>
                  <a:pt x="381" y="44"/>
                </a:lnTo>
                <a:lnTo>
                  <a:pt x="397" y="39"/>
                </a:lnTo>
                <a:lnTo>
                  <a:pt x="413" y="34"/>
                </a:lnTo>
                <a:lnTo>
                  <a:pt x="429" y="29"/>
                </a:lnTo>
                <a:lnTo>
                  <a:pt x="445" y="25"/>
                </a:lnTo>
                <a:lnTo>
                  <a:pt x="462" y="21"/>
                </a:lnTo>
                <a:lnTo>
                  <a:pt x="479" y="17"/>
                </a:lnTo>
                <a:lnTo>
                  <a:pt x="496" y="14"/>
                </a:lnTo>
                <a:lnTo>
                  <a:pt x="513" y="11"/>
                </a:lnTo>
                <a:lnTo>
                  <a:pt x="532" y="8"/>
                </a:lnTo>
                <a:lnTo>
                  <a:pt x="549" y="6"/>
                </a:lnTo>
                <a:lnTo>
                  <a:pt x="567" y="4"/>
                </a:lnTo>
                <a:lnTo>
                  <a:pt x="585" y="3"/>
                </a:lnTo>
                <a:lnTo>
                  <a:pt x="604" y="1"/>
                </a:lnTo>
                <a:lnTo>
                  <a:pt x="623" y="1"/>
                </a:lnTo>
                <a:lnTo>
                  <a:pt x="642" y="0"/>
                </a:lnTo>
                <a:lnTo>
                  <a:pt x="661" y="0"/>
                </a:lnTo>
                <a:lnTo>
                  <a:pt x="680" y="1"/>
                </a:lnTo>
              </a:path>
            </a:pathLst>
          </a:custGeom>
          <a:noFill/>
          <a:ln w="57150">
            <a:solidFill>
              <a:schemeClr val="bg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7754165"/>
              </p:ext>
            </p:extLst>
          </p:nvPr>
        </p:nvGraphicFramePr>
        <p:xfrm>
          <a:off x="1499286" y="1419931"/>
          <a:ext cx="10512454" cy="4033518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47226"/>
                <a:gridCol w="3195244"/>
                <a:gridCol w="1343540"/>
                <a:gridCol w="1087395"/>
                <a:gridCol w="1128584"/>
                <a:gridCol w="1688756"/>
                <a:gridCol w="1721709"/>
              </a:tblGrid>
              <a:tr h="80492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>
                          <a:effectLst/>
                        </a:rPr>
                        <a:t>#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>
                          <a:effectLst/>
                          <a:cs typeface="MCS Jeddah S_U normal." pitchFamily="2" charset="-78"/>
                        </a:rPr>
                        <a:t>المكتب</a:t>
                      </a:r>
                      <a:r>
                        <a:rPr lang="en-US" sz="1400" b="0" dirty="0">
                          <a:effectLst/>
                          <a:cs typeface="MCS Jeddah S_U normal." pitchFamily="2" charset="-78"/>
                        </a:rPr>
                        <a:t>    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التاهيل العلمي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الجودة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cs typeface="MCS Jeddah S_U normal." pitchFamily="2" charset="-78"/>
                        </a:rPr>
                        <a:t>خبرة المكتب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CS Jeddah S_U normal." pitchFamily="2" charset="-78"/>
                        </a:rPr>
                        <a:t>كفاءة الجهات التي يستعين بها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dirty="0" smtClean="0"/>
                        <a:t>أجمالي النقاط</a:t>
                      </a:r>
                      <a:endParaRPr lang="en-US" dirty="0"/>
                    </a:p>
                  </a:txBody>
                  <a:tcPr marL="54849" marR="54849" marT="0" marB="0" anchor="ctr"/>
                </a:tc>
              </a:tr>
              <a:tr h="62605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1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شركة السبتي</a:t>
                      </a:r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effectLst/>
                        </a:rPr>
                        <a:t>  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626052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</a:rPr>
                        <a:t>مكتب المحاسبون المتضامنون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494454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3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شركة الدار لتدقيق الحسابات</a:t>
                      </a:r>
                      <a:r>
                        <a:rPr lang="ar-SA" sz="1400" b="1" baseline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</a:t>
                      </a: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3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608825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100" dirty="0" smtClean="0">
                          <a:effectLst/>
                        </a:rPr>
                        <a:t>4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المحاسبون الدوليون </a:t>
                      </a:r>
                      <a:endParaRPr lang="ar-SA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17       </a:t>
                      </a:r>
                      <a:endParaRPr lang="en-US" dirty="0"/>
                    </a:p>
                  </a:txBody>
                  <a:tcPr marL="54849" marR="54849" marT="0" marB="0" anchor="ctr">
                    <a:solidFill>
                      <a:schemeClr val="accent2"/>
                    </a:solidFill>
                  </a:tcPr>
                </a:tc>
              </a:tr>
              <a:tr h="841956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5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         مكتب الخلف والفريح</a:t>
                      </a:r>
                      <a:endParaRPr lang="en-US" sz="14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4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13</a:t>
                      </a:r>
                    </a:p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/>
                </a:tc>
              </a:tr>
            </a:tbl>
          </a:graphicData>
        </a:graphic>
      </p:graphicFrame>
      <p:sp>
        <p:nvSpPr>
          <p:cNvPr id="15" name="Rectangle 14"/>
          <p:cNvSpPr/>
          <p:nvPr/>
        </p:nvSpPr>
        <p:spPr>
          <a:xfrm flipH="1">
            <a:off x="0" y="0"/>
            <a:ext cx="12192000" cy="71141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SA" sz="2800" b="1" dirty="0" smtClean="0"/>
              <a:t>تعيين مراقب الحسابات : التصويت</a:t>
            </a:r>
            <a:endParaRPr lang="en-US" sz="2800" b="1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162671"/>
              </p:ext>
            </p:extLst>
          </p:nvPr>
        </p:nvGraphicFramePr>
        <p:xfrm>
          <a:off x="359719" y="1419882"/>
          <a:ext cx="1164281" cy="39902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4281"/>
              </a:tblGrid>
              <a:tr h="81003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MCS Jeddah S_U normal." pitchFamily="2" charset="-78"/>
                        </a:rPr>
                        <a:t>القيمية</a:t>
                      </a:r>
                      <a:endParaRPr lang="en-US" sz="14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MCS Jeddah S_U normal." pitchFamily="2" charset="-78"/>
                      </a:endParaRPr>
                    </a:p>
                  </a:txBody>
                  <a:tcPr marL="54849" marR="54849" marT="0" marB="0" anchor="ctr"/>
                </a:tc>
              </a:tr>
              <a:tr h="628611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593124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51686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175,000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ريال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617837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60,000</a:t>
                      </a:r>
                      <a:r>
                        <a:rPr lang="ar-SA" sz="12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 ريال</a:t>
                      </a:r>
                      <a:r>
                        <a:rPr lang="ar-SA" sz="12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Simplified Arabic" panose="02020603050405020304" pitchFamily="18" charset="-78"/>
                        </a:rPr>
                        <a:t> سعودي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Simplified Arabic" panose="02020603050405020304" pitchFamily="18" charset="-78"/>
                      </a:endParaRPr>
                    </a:p>
                  </a:txBody>
                  <a:tcPr marL="54849" marR="54849" marT="0" marB="0" anchor="ctr"/>
                </a:tc>
              </a:tr>
              <a:tr h="823784">
                <a:tc>
                  <a:txBody>
                    <a:bodyPr/>
                    <a:lstStyle/>
                    <a:p>
                      <a:r>
                        <a:rPr lang="ar-SA" sz="1400" dirty="0" smtClean="0"/>
                        <a:t>55,000</a:t>
                      </a:r>
                    </a:p>
                    <a:p>
                      <a:r>
                        <a:rPr lang="ar-SA" dirty="0" smtClean="0"/>
                        <a:t>ريال سعودي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3369276" y="5539268"/>
            <a:ext cx="6096000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ar-SA" dirty="0"/>
              <a:t>ممتاز=5 نقاط – جيد جدآ=4 نقاط – جيد=3 نقاط –مقبول=2 نقاط –مرفوض=0</a:t>
            </a:r>
          </a:p>
          <a:p>
            <a:r>
              <a:rPr lang="ar-SA" sz="1600" dirty="0" smtClean="0"/>
              <a:t>*القيمة</a:t>
            </a:r>
            <a:r>
              <a:rPr lang="ar-SA" sz="1600" dirty="0"/>
              <a:t>= ريال </a:t>
            </a:r>
            <a:r>
              <a:rPr lang="ar-SA" sz="1600" dirty="0" smtClean="0"/>
              <a:t> سعودي                                                                    </a:t>
            </a:r>
            <a:endParaRPr lang="ar-SA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87238" y="6144702"/>
            <a:ext cx="1504762" cy="6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38143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849111" y="151115"/>
            <a:ext cx="6375367" cy="4271496"/>
            <a:chOff x="3101382" y="356727"/>
            <a:chExt cx="6375367" cy="4271496"/>
          </a:xfrm>
        </p:grpSpPr>
        <p:sp>
          <p:nvSpPr>
            <p:cNvPr id="23" name="Cloud Callout 22"/>
            <p:cNvSpPr/>
            <p:nvPr/>
          </p:nvSpPr>
          <p:spPr>
            <a:xfrm>
              <a:off x="3101382" y="356727"/>
              <a:ext cx="6375367" cy="4271496"/>
            </a:xfrm>
            <a:prstGeom prst="cloudCallout">
              <a:avLst>
                <a:gd name="adj1" fmla="val 27941"/>
                <a:gd name="adj2" fmla="val 77443"/>
              </a:avLst>
            </a:prstGeom>
            <a:solidFill>
              <a:srgbClr val="00A7E2"/>
            </a:solidFill>
            <a:ln w="127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itle 1"/>
            <p:cNvSpPr txBox="1">
              <a:spLocks/>
            </p:cNvSpPr>
            <p:nvPr/>
          </p:nvSpPr>
          <p:spPr>
            <a:xfrm>
              <a:off x="4264650" y="1011276"/>
              <a:ext cx="4740051" cy="296239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 fontAlgn="base"/>
              <a:r>
                <a:rPr lang="ar-SA" sz="7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شكراً</a:t>
              </a:r>
              <a:endParaRPr lang="en-US" sz="7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fontAlgn="base"/>
              <a:r>
                <a:rPr lang="ar-SA" sz="6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لاستماعكم</a:t>
              </a:r>
            </a:p>
            <a:p>
              <a:pPr algn="ctr" fontAlgn="base"/>
              <a:r>
                <a:rPr lang="ar-SA" sz="6000" b="1" dirty="0" smtClean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وتصويتكم</a:t>
              </a:r>
              <a:endParaRPr lang="en-US" sz="5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5631" y="2002178"/>
            <a:ext cx="1436764" cy="1436764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67238" y="6185599"/>
            <a:ext cx="11658256" cy="504825"/>
            <a:chOff x="-205443" y="6185599"/>
            <a:chExt cx="11930937" cy="504825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48994" y="6185599"/>
              <a:ext cx="2476500" cy="504825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-205443" y="6322318"/>
              <a:ext cx="3665649" cy="2923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300" b="1" dirty="0" smtClean="0">
                  <a:solidFill>
                    <a:schemeClr val="bg1"/>
                  </a:solidFill>
                  <a:latin typeface="Helvetica Neue W23 for SKY Bd" panose="020B0804020202020204" pitchFamily="34" charset="-78"/>
                  <a:cs typeface="+mj-cs"/>
                </a:rPr>
                <a:t>جميع الحقوق محفوظة.</a:t>
              </a:r>
              <a:r>
                <a:rPr lang="ar-SA" sz="1300" b="1" dirty="0">
                  <a:solidFill>
                    <a:schemeClr val="bg1"/>
                  </a:solidFill>
                  <a:latin typeface="Helvetica Neue W23 for SKY Bd" panose="020B0804020202020204" pitchFamily="34" charset="-78"/>
                </a:rPr>
                <a:t> الهيئة</a:t>
              </a:r>
              <a:r>
                <a:rPr lang="ar-SA" sz="1300" b="1" dirty="0" smtClean="0">
                  <a:solidFill>
                    <a:schemeClr val="bg1"/>
                  </a:solidFill>
                  <a:latin typeface="Helvetica Neue W23 for SKY Bd" panose="020B0804020202020204" pitchFamily="34" charset="-78"/>
                  <a:cs typeface="+mj-cs"/>
                </a:rPr>
                <a:t> السعودية للمهندسين  2016</a:t>
              </a:r>
              <a:endParaRPr lang="en-US" sz="1300" b="1" dirty="0">
                <a:solidFill>
                  <a:schemeClr val="bg1"/>
                </a:solidFill>
                <a:latin typeface="Helvetica Neue W23 for SKY Bd" panose="020B0804020202020204" pitchFamily="34" charset="-78"/>
                <a:cs typeface="+mj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66789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D5E2235256C245940EA5544392EF31" ma:contentTypeVersion="1" ma:contentTypeDescription="Create a new document." ma:contentTypeScope="" ma:versionID="929339551549c4d2f3aec62e445dda8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5d3c2ff1dfae606d6f8168c3878679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F55FC4D-F697-4E93-B3C0-D28BAF775C0F}"/>
</file>

<file path=customXml/itemProps2.xml><?xml version="1.0" encoding="utf-8"?>
<ds:datastoreItem xmlns:ds="http://schemas.openxmlformats.org/officeDocument/2006/customXml" ds:itemID="{8C885ACE-61EF-4809-83E4-E6220F80DC28}"/>
</file>

<file path=customXml/itemProps3.xml><?xml version="1.0" encoding="utf-8"?>
<ds:datastoreItem xmlns:ds="http://schemas.openxmlformats.org/officeDocument/2006/customXml" ds:itemID="{204C3A0B-6205-4C74-BA7F-F99509F11AAB}"/>
</file>

<file path=docProps/app.xml><?xml version="1.0" encoding="utf-8"?>
<Properties xmlns="http://schemas.openxmlformats.org/officeDocument/2006/extended-properties" xmlns:vt="http://schemas.openxmlformats.org/officeDocument/2006/docPropsVTypes">
  <TotalTime>11461</TotalTime>
  <Words>148</Words>
  <Application>Microsoft Office PowerPoint</Application>
  <PresentationFormat>Widescreen</PresentationFormat>
  <Paragraphs>64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Helvetica Neue W23 for SKY Bd</vt:lpstr>
      <vt:lpstr>MCS Jeddah S_U normal.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Mahmoud Afify</dc:creator>
  <cp:lastModifiedBy>Mohammed Aashour</cp:lastModifiedBy>
  <cp:revision>1667</cp:revision>
  <cp:lastPrinted>2016-03-09T08:42:13Z</cp:lastPrinted>
  <dcterms:created xsi:type="dcterms:W3CDTF">2013-04-13T07:42:34Z</dcterms:created>
  <dcterms:modified xsi:type="dcterms:W3CDTF">2018-03-06T04:38:15Z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0x0101003DD5E2235256C245940EA5544392EF31</vt:lpwstr>
  </property>
</Properties>
</file>